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96"/>
  </p:normalViewPr>
  <p:slideViewPr>
    <p:cSldViewPr snapToGrid="0" snapToObjects="1">
      <p:cViewPr varScale="1">
        <p:scale>
          <a:sx n="115" d="100"/>
          <a:sy n="115"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9/9/2019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9/9/2019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char-meck.follettdestiny.com/"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www.cmlibrary.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98D1A-03CA-8F43-9810-F70C681D63E2}"/>
              </a:ext>
            </a:extLst>
          </p:cNvPr>
          <p:cNvSpPr>
            <a:spLocks noGrp="1"/>
          </p:cNvSpPr>
          <p:nvPr>
            <p:ph type="ctrTitle"/>
          </p:nvPr>
        </p:nvSpPr>
        <p:spPr/>
        <p:txBody>
          <a:bodyPr/>
          <a:lstStyle/>
          <a:p>
            <a:pPr algn="ctr"/>
            <a:r>
              <a:rPr lang="en-US" dirty="0"/>
              <a:t>Welcome to</a:t>
            </a:r>
            <a:br>
              <a:rPr lang="en-US" dirty="0"/>
            </a:br>
            <a:r>
              <a:rPr lang="en-US" dirty="0"/>
              <a:t>The Media Center</a:t>
            </a:r>
          </a:p>
        </p:txBody>
      </p:sp>
      <p:sp>
        <p:nvSpPr>
          <p:cNvPr id="3" name="Subtitle 2">
            <a:extLst>
              <a:ext uri="{FF2B5EF4-FFF2-40B4-BE49-F238E27FC236}">
                <a16:creationId xmlns:a16="http://schemas.microsoft.com/office/drawing/2014/main" id="{FA6BE93F-A490-404A-8048-B53A8FFE087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46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61148-D038-0D4A-933C-30F5C5A854F6}"/>
              </a:ext>
            </a:extLst>
          </p:cNvPr>
          <p:cNvSpPr>
            <a:spLocks noGrp="1"/>
          </p:cNvSpPr>
          <p:nvPr>
            <p:ph type="ctrTitle"/>
          </p:nvPr>
        </p:nvSpPr>
        <p:spPr/>
        <p:txBody>
          <a:bodyPr/>
          <a:lstStyle/>
          <a:p>
            <a:pPr algn="ctr"/>
            <a:r>
              <a:rPr lang="en-US" b="1" dirty="0">
                <a:latin typeface="Herculanum" panose="02000505000000020004" pitchFamily="2" charset="0"/>
              </a:rPr>
              <a:t>Makerspace</a:t>
            </a:r>
            <a:r>
              <a:rPr lang="en-US" dirty="0">
                <a:latin typeface="Herculanum" panose="02000505000000020004" pitchFamily="2" charset="0"/>
              </a:rPr>
              <a:t/>
            </a:r>
            <a:br>
              <a:rPr lang="en-US" dirty="0">
                <a:latin typeface="Herculanum" panose="02000505000000020004" pitchFamily="2" charset="0"/>
              </a:rPr>
            </a:br>
            <a:endParaRPr lang="en-US" dirty="0">
              <a:latin typeface="Herculanum" panose="02000505000000020004" pitchFamily="2" charset="0"/>
            </a:endParaRPr>
          </a:p>
        </p:txBody>
      </p:sp>
      <p:sp>
        <p:nvSpPr>
          <p:cNvPr id="3" name="Subtitle 2">
            <a:extLst>
              <a:ext uri="{FF2B5EF4-FFF2-40B4-BE49-F238E27FC236}">
                <a16:creationId xmlns:a16="http://schemas.microsoft.com/office/drawing/2014/main" id="{5366B027-C417-4841-B915-85F6731613C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909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B55B-B91D-774D-8D32-497A043657A6}"/>
              </a:ext>
            </a:extLst>
          </p:cNvPr>
          <p:cNvSpPr>
            <a:spLocks noGrp="1"/>
          </p:cNvSpPr>
          <p:nvPr>
            <p:ph type="title"/>
          </p:nvPr>
        </p:nvSpPr>
        <p:spPr>
          <a:xfrm>
            <a:off x="252918" y="1123837"/>
            <a:ext cx="3363117" cy="4601183"/>
          </a:xfrm>
        </p:spPr>
        <p:txBody>
          <a:bodyPr/>
          <a:lstStyle/>
          <a:p>
            <a:r>
              <a:rPr lang="en-US" b="1" dirty="0">
                <a:latin typeface="Herculanum" panose="02000505000000020004" pitchFamily="2" charset="0"/>
              </a:rPr>
              <a:t>Project Work</a:t>
            </a:r>
          </a:p>
        </p:txBody>
      </p:sp>
      <p:sp>
        <p:nvSpPr>
          <p:cNvPr id="3" name="Content Placeholder 2">
            <a:extLst>
              <a:ext uri="{FF2B5EF4-FFF2-40B4-BE49-F238E27FC236}">
                <a16:creationId xmlns:a16="http://schemas.microsoft.com/office/drawing/2014/main" id="{AB3CD5DE-1F04-5D48-97CA-AF073C7B9CE0}"/>
              </a:ext>
            </a:extLst>
          </p:cNvPr>
          <p:cNvSpPr>
            <a:spLocks noGrp="1"/>
          </p:cNvSpPr>
          <p:nvPr>
            <p:ph idx="1"/>
          </p:nvPr>
        </p:nvSpPr>
        <p:spPr/>
        <p:txBody>
          <a:bodyPr/>
          <a:lstStyle/>
          <a:p>
            <a:r>
              <a:rPr lang="en-US" dirty="0"/>
              <a:t>Don’t forget:</a:t>
            </a:r>
          </a:p>
          <a:p>
            <a:pPr lvl="1"/>
            <a:r>
              <a:rPr lang="en-US" dirty="0"/>
              <a:t>A note from your teacher</a:t>
            </a:r>
          </a:p>
          <a:p>
            <a:pPr lvl="1"/>
            <a:r>
              <a:rPr lang="en-US" dirty="0"/>
              <a:t>Guidelines for how you should be using your time</a:t>
            </a:r>
          </a:p>
          <a:p>
            <a:pPr lvl="1"/>
            <a:r>
              <a:rPr lang="en-US" dirty="0"/>
              <a:t>A brain break is acceptable, as long as it’s ok with your teacher : )PL</a:t>
            </a:r>
          </a:p>
          <a:p>
            <a:pPr lvl="1"/>
            <a:endParaRPr lang="en-US" dirty="0"/>
          </a:p>
          <a:p>
            <a:r>
              <a:rPr lang="en-US" dirty="0"/>
              <a:t>NOTE: </a:t>
            </a:r>
          </a:p>
          <a:p>
            <a:pPr lvl="1"/>
            <a:r>
              <a:rPr lang="en-US" dirty="0"/>
              <a:t>PLEASE RETURN TO CLASS IF MS CYNDI IS UNAVAILABLE OR NOT PRESENT!!!</a:t>
            </a:r>
          </a:p>
          <a:p>
            <a:pPr lvl="1"/>
            <a:endParaRPr lang="en-US" dirty="0"/>
          </a:p>
        </p:txBody>
      </p:sp>
    </p:spTree>
    <p:extLst>
      <p:ext uri="{BB962C8B-B14F-4D97-AF65-F5344CB8AC3E}">
        <p14:creationId xmlns:p14="http://schemas.microsoft.com/office/powerpoint/2010/main" val="155639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159E-03D6-A348-A03F-7D0E99737014}"/>
              </a:ext>
            </a:extLst>
          </p:cNvPr>
          <p:cNvSpPr>
            <a:spLocks noGrp="1"/>
          </p:cNvSpPr>
          <p:nvPr>
            <p:ph type="title"/>
          </p:nvPr>
        </p:nvSpPr>
        <p:spPr>
          <a:xfrm>
            <a:off x="252918" y="1123837"/>
            <a:ext cx="3238427" cy="4601183"/>
          </a:xfrm>
        </p:spPr>
        <p:txBody>
          <a:bodyPr/>
          <a:lstStyle/>
          <a:p>
            <a:pPr algn="ctr"/>
            <a:r>
              <a:rPr lang="en-US" sz="4400" b="1" dirty="0">
                <a:latin typeface="Herculanum" panose="02000505000000020004" pitchFamily="2" charset="0"/>
              </a:rPr>
              <a:t>Storing Projects</a:t>
            </a:r>
            <a:r>
              <a:rPr lang="en-US" b="1" dirty="0">
                <a:latin typeface="Herculanum" panose="02000505000000020004" pitchFamily="2" charset="0"/>
              </a:rPr>
              <a:t/>
            </a:r>
            <a:br>
              <a:rPr lang="en-US" b="1" dirty="0">
                <a:latin typeface="Herculanum" panose="02000505000000020004" pitchFamily="2" charset="0"/>
              </a:rPr>
            </a:br>
            <a:endParaRPr lang="en-US" b="1" dirty="0">
              <a:latin typeface="Herculanum" panose="02000505000000020004" pitchFamily="2" charset="0"/>
            </a:endParaRPr>
          </a:p>
        </p:txBody>
      </p:sp>
      <p:sp>
        <p:nvSpPr>
          <p:cNvPr id="3" name="Content Placeholder 2">
            <a:extLst>
              <a:ext uri="{FF2B5EF4-FFF2-40B4-BE49-F238E27FC236}">
                <a16:creationId xmlns:a16="http://schemas.microsoft.com/office/drawing/2014/main" id="{32620D5D-7C91-1C48-855A-534CDAC88C3D}"/>
              </a:ext>
            </a:extLst>
          </p:cNvPr>
          <p:cNvSpPr>
            <a:spLocks noGrp="1"/>
          </p:cNvSpPr>
          <p:nvPr>
            <p:ph idx="1"/>
          </p:nvPr>
        </p:nvSpPr>
        <p:spPr/>
        <p:txBody>
          <a:bodyPr>
            <a:noAutofit/>
          </a:bodyPr>
          <a:lstStyle/>
          <a:p>
            <a:r>
              <a:rPr lang="en-US" sz="2400" dirty="0"/>
              <a:t>Should you need more time to complete a project</a:t>
            </a:r>
          </a:p>
          <a:p>
            <a:pPr lvl="1"/>
            <a:r>
              <a:rPr lang="en-US" sz="2400" dirty="0"/>
              <a:t>There is a cabinet designated for HS and MS in the Makerspace where projects can be stored</a:t>
            </a:r>
          </a:p>
          <a:p>
            <a:pPr lvl="2"/>
            <a:r>
              <a:rPr lang="en-US" sz="2400" dirty="0"/>
              <a:t>Please label your project with your Name and Date</a:t>
            </a:r>
          </a:p>
          <a:p>
            <a:pPr lvl="2"/>
            <a:r>
              <a:rPr lang="en-US" sz="2400" dirty="0"/>
              <a:t>Project will be considered “trash” if they are not removed within a month, unless other arrangements are made</a:t>
            </a:r>
          </a:p>
          <a:p>
            <a:pPr lvl="1"/>
            <a:r>
              <a:rPr lang="en-US" sz="2400" dirty="0"/>
              <a:t>If project is too big for the designated cabinet, please see </a:t>
            </a:r>
            <a:r>
              <a:rPr lang="en-US" sz="2400" dirty="0" err="1"/>
              <a:t>Ms</a:t>
            </a:r>
            <a:r>
              <a:rPr lang="en-US" sz="2400" dirty="0"/>
              <a:t> Cyndi for alternate options </a:t>
            </a:r>
          </a:p>
        </p:txBody>
      </p:sp>
    </p:spTree>
    <p:extLst>
      <p:ext uri="{BB962C8B-B14F-4D97-AF65-F5344CB8AC3E}">
        <p14:creationId xmlns:p14="http://schemas.microsoft.com/office/powerpoint/2010/main" val="1957546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C3EC7-8B7D-7542-ADB5-7EFE628BAA84}"/>
              </a:ext>
            </a:extLst>
          </p:cNvPr>
          <p:cNvSpPr>
            <a:spLocks noGrp="1"/>
          </p:cNvSpPr>
          <p:nvPr>
            <p:ph type="title"/>
          </p:nvPr>
        </p:nvSpPr>
        <p:spPr/>
        <p:txBody>
          <a:bodyPr>
            <a:normAutofit/>
          </a:bodyPr>
          <a:lstStyle/>
          <a:p>
            <a:r>
              <a:rPr lang="en-US" sz="4000" dirty="0">
                <a:latin typeface="Herculanum" panose="02000505000000020004" pitchFamily="2" charset="0"/>
              </a:rPr>
              <a:t>Materials</a:t>
            </a:r>
            <a:br>
              <a:rPr lang="en-US" sz="4000" dirty="0">
                <a:latin typeface="Herculanum" panose="02000505000000020004" pitchFamily="2" charset="0"/>
              </a:rPr>
            </a:br>
            <a:endParaRPr lang="en-US" sz="4000" dirty="0">
              <a:latin typeface="Herculanum" panose="02000505000000020004" pitchFamily="2" charset="0"/>
            </a:endParaRPr>
          </a:p>
        </p:txBody>
      </p:sp>
      <p:sp>
        <p:nvSpPr>
          <p:cNvPr id="3" name="Content Placeholder 2">
            <a:extLst>
              <a:ext uri="{FF2B5EF4-FFF2-40B4-BE49-F238E27FC236}">
                <a16:creationId xmlns:a16="http://schemas.microsoft.com/office/drawing/2014/main" id="{ED83E7E4-7F25-6348-9971-D07A3FCB0F7A}"/>
              </a:ext>
            </a:extLst>
          </p:cNvPr>
          <p:cNvSpPr>
            <a:spLocks noGrp="1"/>
          </p:cNvSpPr>
          <p:nvPr>
            <p:ph idx="1"/>
          </p:nvPr>
        </p:nvSpPr>
        <p:spPr/>
        <p:txBody>
          <a:bodyPr/>
          <a:lstStyle/>
          <a:p>
            <a:r>
              <a:rPr lang="en-US" sz="2400" dirty="0"/>
              <a:t>The Makerspace is a place to be creative and experiment with materials, but please be mindful of how you are going to use materials and think through what you want your end result to be</a:t>
            </a:r>
          </a:p>
          <a:p>
            <a:endParaRPr lang="en-US" sz="2400" dirty="0"/>
          </a:p>
          <a:p>
            <a:pPr lvl="1"/>
            <a:r>
              <a:rPr lang="en-US" sz="2000" dirty="0"/>
              <a:t>Ex 1. A good choice of cutting a small circle out of whole piece of paper when a scrap paper could be used (we have 3 scrap paper drawers!)</a:t>
            </a:r>
          </a:p>
          <a:p>
            <a:pPr lvl="1"/>
            <a:endParaRPr lang="en-US" sz="2000" dirty="0"/>
          </a:p>
          <a:p>
            <a:pPr lvl="1"/>
            <a:r>
              <a:rPr lang="en-US" sz="2000" dirty="0"/>
              <a:t>EX 2. Cutting, tearing and gluing materials, with no end result or project in mind is wasteful</a:t>
            </a:r>
          </a:p>
        </p:txBody>
      </p:sp>
    </p:spTree>
    <p:extLst>
      <p:ext uri="{BB962C8B-B14F-4D97-AF65-F5344CB8AC3E}">
        <p14:creationId xmlns:p14="http://schemas.microsoft.com/office/powerpoint/2010/main" val="4202214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4190C-46BD-0348-9088-F8FB7F06C303}"/>
              </a:ext>
            </a:extLst>
          </p:cNvPr>
          <p:cNvSpPr>
            <a:spLocks noGrp="1"/>
          </p:cNvSpPr>
          <p:nvPr>
            <p:ph type="title"/>
          </p:nvPr>
        </p:nvSpPr>
        <p:spPr/>
        <p:txBody>
          <a:bodyPr/>
          <a:lstStyle/>
          <a:p>
            <a:r>
              <a:rPr lang="en-US" dirty="0">
                <a:latin typeface="Herculanum" panose="02000505000000020004" pitchFamily="2" charset="0"/>
              </a:rPr>
              <a:t>Be Mindful</a:t>
            </a:r>
          </a:p>
        </p:txBody>
      </p:sp>
      <p:sp>
        <p:nvSpPr>
          <p:cNvPr id="3" name="Content Placeholder 2">
            <a:extLst>
              <a:ext uri="{FF2B5EF4-FFF2-40B4-BE49-F238E27FC236}">
                <a16:creationId xmlns:a16="http://schemas.microsoft.com/office/drawing/2014/main" id="{C64AEE7B-EC8C-F14A-9BEC-63CB3A5F42ED}"/>
              </a:ext>
            </a:extLst>
          </p:cNvPr>
          <p:cNvSpPr>
            <a:spLocks noGrp="1"/>
          </p:cNvSpPr>
          <p:nvPr>
            <p:ph idx="1"/>
          </p:nvPr>
        </p:nvSpPr>
        <p:spPr/>
        <p:txBody>
          <a:bodyPr>
            <a:normAutofit fontScale="92500" lnSpcReduction="20000"/>
          </a:bodyPr>
          <a:lstStyle/>
          <a:p>
            <a:endParaRPr lang="en-US" sz="2400" dirty="0"/>
          </a:p>
          <a:p>
            <a:endParaRPr lang="en-US" sz="2400" dirty="0"/>
          </a:p>
          <a:p>
            <a:r>
              <a:rPr lang="en-US" sz="2400" dirty="0"/>
              <a:t>Read posted signs around the space to facilitate project work and clean up</a:t>
            </a:r>
          </a:p>
          <a:p>
            <a:pPr lvl="1"/>
            <a:endParaRPr lang="en-US" sz="2400" dirty="0"/>
          </a:p>
          <a:p>
            <a:r>
              <a:rPr lang="en-US" sz="2400" dirty="0"/>
              <a:t>RESTORE</a:t>
            </a:r>
          </a:p>
          <a:p>
            <a:pPr lvl="1"/>
            <a:r>
              <a:rPr lang="en-US" sz="2400" dirty="0"/>
              <a:t>Clean up after yourselves</a:t>
            </a:r>
          </a:p>
          <a:p>
            <a:pPr lvl="2"/>
            <a:r>
              <a:rPr lang="en-US" sz="2400" dirty="0"/>
              <a:t>Including washing, drying and putting away tools</a:t>
            </a:r>
          </a:p>
          <a:p>
            <a:pPr lvl="2"/>
            <a:r>
              <a:rPr lang="en-US" sz="2400" dirty="0"/>
              <a:t>Cooling “hot” tools in time to be restored</a:t>
            </a:r>
          </a:p>
          <a:p>
            <a:pPr lvl="2"/>
            <a:r>
              <a:rPr lang="en-US" sz="2400" dirty="0"/>
              <a:t>Wiping down tables</a:t>
            </a:r>
          </a:p>
          <a:p>
            <a:pPr lvl="2"/>
            <a:r>
              <a:rPr lang="en-US" sz="2400" dirty="0"/>
              <a:t>Sweeping</a:t>
            </a:r>
          </a:p>
          <a:p>
            <a:pPr lvl="2"/>
            <a:r>
              <a:rPr lang="en-US" sz="2400" dirty="0"/>
              <a:t>Lids on bins, cabinets closed, jars stored properly</a:t>
            </a:r>
          </a:p>
          <a:p>
            <a:pPr lvl="2"/>
            <a:r>
              <a:rPr lang="en-US" sz="2400" dirty="0"/>
              <a:t>If working during lunch, ALL food related items should be taken back to the cafeteria, so they can be recycled, composted and disposed of properly </a:t>
            </a:r>
          </a:p>
          <a:p>
            <a:pPr lvl="1"/>
            <a:endParaRPr lang="en-US" sz="2400" dirty="0"/>
          </a:p>
          <a:p>
            <a:pPr lvl="1"/>
            <a:endParaRPr lang="en-US" dirty="0"/>
          </a:p>
          <a:p>
            <a:endParaRPr lang="en-US" dirty="0"/>
          </a:p>
        </p:txBody>
      </p:sp>
    </p:spTree>
    <p:extLst>
      <p:ext uri="{BB962C8B-B14F-4D97-AF65-F5344CB8AC3E}">
        <p14:creationId xmlns:p14="http://schemas.microsoft.com/office/powerpoint/2010/main" val="3105831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4F4B-C4B1-654C-826F-F31A448D09E3}"/>
              </a:ext>
            </a:extLst>
          </p:cNvPr>
          <p:cNvSpPr>
            <a:spLocks noGrp="1"/>
          </p:cNvSpPr>
          <p:nvPr>
            <p:ph type="ctrTitle"/>
          </p:nvPr>
        </p:nvSpPr>
        <p:spPr/>
        <p:txBody>
          <a:bodyPr/>
          <a:lstStyle/>
          <a:p>
            <a:r>
              <a:rPr lang="en-US" dirty="0">
                <a:latin typeface="Britannic Bold" panose="020B0903060703020204" pitchFamily="34" charset="77"/>
              </a:rPr>
              <a:t>Broadcasting Studio</a:t>
            </a:r>
          </a:p>
        </p:txBody>
      </p:sp>
      <p:sp>
        <p:nvSpPr>
          <p:cNvPr id="3" name="Subtitle 2">
            <a:extLst>
              <a:ext uri="{FF2B5EF4-FFF2-40B4-BE49-F238E27FC236}">
                <a16:creationId xmlns:a16="http://schemas.microsoft.com/office/drawing/2014/main" id="{A6F4F60F-884A-B744-ACB2-16450299933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9510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2038-4C74-0945-93E2-0F344518A180}"/>
              </a:ext>
            </a:extLst>
          </p:cNvPr>
          <p:cNvSpPr>
            <a:spLocks noGrp="1"/>
          </p:cNvSpPr>
          <p:nvPr>
            <p:ph type="title"/>
          </p:nvPr>
        </p:nvSpPr>
        <p:spPr/>
        <p:txBody>
          <a:bodyPr/>
          <a:lstStyle/>
          <a:p>
            <a:pPr algn="ctr"/>
            <a:r>
              <a:rPr lang="en-US" dirty="0">
                <a:latin typeface="Britannic Bold" panose="020B0903060703020204" pitchFamily="34" charset="77"/>
              </a:rPr>
              <a:t>TBD</a:t>
            </a:r>
          </a:p>
        </p:txBody>
      </p:sp>
      <p:sp>
        <p:nvSpPr>
          <p:cNvPr id="3" name="Content Placeholder 2">
            <a:extLst>
              <a:ext uri="{FF2B5EF4-FFF2-40B4-BE49-F238E27FC236}">
                <a16:creationId xmlns:a16="http://schemas.microsoft.com/office/drawing/2014/main" id="{698D3E32-D417-EA4F-A7B7-DE318006D02C}"/>
              </a:ext>
            </a:extLst>
          </p:cNvPr>
          <p:cNvSpPr>
            <a:spLocks noGrp="1"/>
          </p:cNvSpPr>
          <p:nvPr>
            <p:ph idx="1"/>
          </p:nvPr>
        </p:nvSpPr>
        <p:spPr/>
        <p:txBody>
          <a:bodyPr/>
          <a:lstStyle/>
          <a:p>
            <a:endParaRPr lang="en-US" dirty="0"/>
          </a:p>
          <a:p>
            <a:pPr lvl="1" fontAlgn="base"/>
            <a:r>
              <a:rPr lang="en-US" sz="2400" b="1" dirty="0"/>
              <a:t>The Broadcasting Studio is not currently available for use</a:t>
            </a:r>
          </a:p>
          <a:p>
            <a:pPr lvl="1" fontAlgn="base"/>
            <a:endParaRPr lang="en-US" sz="2400" b="1" dirty="0"/>
          </a:p>
          <a:p>
            <a:pPr lvl="2" fontAlgn="base"/>
            <a:r>
              <a:rPr lang="en-US" sz="2400" b="1" dirty="0"/>
              <a:t>There is not a current plan for broadcasting, looking into possibilities through a club or Help Desk class</a:t>
            </a:r>
          </a:p>
          <a:p>
            <a:pPr lvl="2" fontAlgn="base"/>
            <a:r>
              <a:rPr lang="en-US" sz="2400" b="1" dirty="0"/>
              <a:t>There have been exceptions for using the greenscreen, but that is for specific circumstances and NO ONE is to enter the Broadcasting studio without permission from </a:t>
            </a:r>
            <a:r>
              <a:rPr lang="en-US" sz="2400" b="1" dirty="0" err="1"/>
              <a:t>Ms</a:t>
            </a:r>
            <a:r>
              <a:rPr lang="en-US" sz="2400" b="1" dirty="0"/>
              <a:t> Monica or </a:t>
            </a:r>
            <a:r>
              <a:rPr lang="en-US" sz="2400" b="1" dirty="0" err="1"/>
              <a:t>Ms</a:t>
            </a:r>
            <a:r>
              <a:rPr lang="en-US" sz="2400" b="1" dirty="0"/>
              <a:t> Cyndi</a:t>
            </a:r>
          </a:p>
          <a:p>
            <a:endParaRPr lang="en-US" dirty="0"/>
          </a:p>
        </p:txBody>
      </p:sp>
    </p:spTree>
    <p:extLst>
      <p:ext uri="{BB962C8B-B14F-4D97-AF65-F5344CB8AC3E}">
        <p14:creationId xmlns:p14="http://schemas.microsoft.com/office/powerpoint/2010/main" val="133772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F2AAB-DE95-3341-8D1E-FC29781BDA24}"/>
              </a:ext>
            </a:extLst>
          </p:cNvPr>
          <p:cNvSpPr>
            <a:spLocks noGrp="1"/>
          </p:cNvSpPr>
          <p:nvPr>
            <p:ph type="title"/>
          </p:nvPr>
        </p:nvSpPr>
        <p:spPr/>
        <p:txBody>
          <a:bodyPr/>
          <a:lstStyle/>
          <a:p>
            <a:r>
              <a:rPr lang="en-US" dirty="0"/>
              <a:t>Media Center</a:t>
            </a:r>
          </a:p>
        </p:txBody>
      </p:sp>
      <p:sp>
        <p:nvSpPr>
          <p:cNvPr id="3" name="Content Placeholder 2">
            <a:extLst>
              <a:ext uri="{FF2B5EF4-FFF2-40B4-BE49-F238E27FC236}">
                <a16:creationId xmlns:a16="http://schemas.microsoft.com/office/drawing/2014/main" id="{88A6AF41-6D33-F743-BE35-96DFC33D35D6}"/>
              </a:ext>
            </a:extLst>
          </p:cNvPr>
          <p:cNvSpPr>
            <a:spLocks noGrp="1"/>
          </p:cNvSpPr>
          <p:nvPr>
            <p:ph idx="1"/>
          </p:nvPr>
        </p:nvSpPr>
        <p:spPr/>
        <p:txBody>
          <a:bodyPr/>
          <a:lstStyle/>
          <a:p>
            <a:pPr marL="0" indent="0" algn="ctr">
              <a:buNone/>
            </a:pPr>
            <a:r>
              <a:rPr lang="en-US" sz="3200" b="1" dirty="0"/>
              <a:t>The </a:t>
            </a:r>
            <a:r>
              <a:rPr lang="en-US" sz="4000" b="1" dirty="0"/>
              <a:t>Media Center </a:t>
            </a:r>
            <a:r>
              <a:rPr lang="en-US" sz="3200" b="1" dirty="0"/>
              <a:t>includes </a:t>
            </a:r>
          </a:p>
          <a:p>
            <a:pPr algn="ctr">
              <a:buFont typeface="Arial" panose="020B0604020202020204" pitchFamily="34" charset="0"/>
              <a:buChar char="•"/>
            </a:pPr>
            <a:r>
              <a:rPr lang="en-US" sz="3200" b="1" dirty="0"/>
              <a:t>the Library (or as I like to call it, The Book Nook), </a:t>
            </a:r>
          </a:p>
          <a:p>
            <a:pPr algn="ctr">
              <a:buFont typeface="Arial" panose="020B0604020202020204" pitchFamily="34" charset="0"/>
              <a:buChar char="•"/>
            </a:pPr>
            <a:r>
              <a:rPr lang="en-US" sz="3200" b="1" dirty="0"/>
              <a:t>the Makerspace and </a:t>
            </a:r>
          </a:p>
          <a:p>
            <a:pPr algn="ctr">
              <a:buFont typeface="Arial" panose="020B0604020202020204" pitchFamily="34" charset="0"/>
              <a:buChar char="•"/>
            </a:pPr>
            <a:r>
              <a:rPr lang="en-US" sz="3200" b="1" dirty="0"/>
              <a:t>the Broadcasting Studio</a:t>
            </a:r>
          </a:p>
          <a:p>
            <a:endParaRPr lang="en-US" dirty="0"/>
          </a:p>
        </p:txBody>
      </p:sp>
    </p:spTree>
    <p:extLst>
      <p:ext uri="{BB962C8B-B14F-4D97-AF65-F5344CB8AC3E}">
        <p14:creationId xmlns:p14="http://schemas.microsoft.com/office/powerpoint/2010/main" val="181762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77424-0095-E440-BEF7-DA627A800585}"/>
              </a:ext>
            </a:extLst>
          </p:cNvPr>
          <p:cNvSpPr>
            <a:spLocks noGrp="1"/>
          </p:cNvSpPr>
          <p:nvPr>
            <p:ph type="title"/>
          </p:nvPr>
        </p:nvSpPr>
        <p:spPr/>
        <p:txBody>
          <a:bodyPr/>
          <a:lstStyle/>
          <a:p>
            <a:r>
              <a:rPr lang="en-US" dirty="0"/>
              <a:t>General Hours</a:t>
            </a:r>
          </a:p>
        </p:txBody>
      </p:sp>
      <p:sp>
        <p:nvSpPr>
          <p:cNvPr id="3" name="Content Placeholder 2">
            <a:extLst>
              <a:ext uri="{FF2B5EF4-FFF2-40B4-BE49-F238E27FC236}">
                <a16:creationId xmlns:a16="http://schemas.microsoft.com/office/drawing/2014/main" id="{313A49AE-99AE-8D46-8939-7018EC48CFEC}"/>
              </a:ext>
            </a:extLst>
          </p:cNvPr>
          <p:cNvSpPr>
            <a:spLocks noGrp="1"/>
          </p:cNvSpPr>
          <p:nvPr>
            <p:ph sz="half" idx="1"/>
          </p:nvPr>
        </p:nvSpPr>
        <p:spPr/>
        <p:txBody>
          <a:bodyPr>
            <a:normAutofit/>
          </a:bodyPr>
          <a:lstStyle/>
          <a:p>
            <a:pPr marL="0" indent="0" algn="ctr" fontAlgn="base">
              <a:buNone/>
            </a:pPr>
            <a:endParaRPr lang="en-US" b="1" dirty="0"/>
          </a:p>
          <a:p>
            <a:pPr lvl="1" fontAlgn="base">
              <a:buFont typeface="Arial" panose="020B0604020202020204" pitchFamily="34" charset="0"/>
              <a:buChar char="•"/>
            </a:pPr>
            <a:r>
              <a:rPr lang="en-US" b="1" dirty="0"/>
              <a:t>8:45am - 9:10am</a:t>
            </a:r>
          </a:p>
          <a:p>
            <a:pPr marL="502920" lvl="1" indent="0" fontAlgn="base">
              <a:buNone/>
            </a:pPr>
            <a:endParaRPr lang="en-US" b="1" dirty="0"/>
          </a:p>
          <a:p>
            <a:pPr lvl="1" fontAlgn="base">
              <a:buFont typeface="Arial" panose="020B0604020202020204" pitchFamily="34" charset="0"/>
              <a:buChar char="•"/>
            </a:pPr>
            <a:r>
              <a:rPr lang="en-US" b="1" dirty="0"/>
              <a:t>During lunch</a:t>
            </a:r>
          </a:p>
          <a:p>
            <a:pPr lvl="1" fontAlgn="base">
              <a:buFont typeface="Arial" panose="020B0604020202020204" pitchFamily="34" charset="0"/>
              <a:buChar char="•"/>
            </a:pPr>
            <a:endParaRPr lang="en-US" b="1" dirty="0"/>
          </a:p>
          <a:p>
            <a:pPr lvl="1" fontAlgn="base">
              <a:buFont typeface="Arial" panose="020B0604020202020204" pitchFamily="34" charset="0"/>
              <a:buChar char="•"/>
            </a:pPr>
            <a:r>
              <a:rPr lang="en-US" b="1" dirty="0"/>
              <a:t>As scheduled through your teacher</a:t>
            </a:r>
          </a:p>
          <a:p>
            <a:endParaRPr lang="en-US" dirty="0"/>
          </a:p>
        </p:txBody>
      </p:sp>
      <p:sp>
        <p:nvSpPr>
          <p:cNvPr id="4" name="Content Placeholder 3">
            <a:extLst>
              <a:ext uri="{FF2B5EF4-FFF2-40B4-BE49-F238E27FC236}">
                <a16:creationId xmlns:a16="http://schemas.microsoft.com/office/drawing/2014/main" id="{53ECE965-B029-B44B-8580-005335E2F864}"/>
              </a:ext>
            </a:extLst>
          </p:cNvPr>
          <p:cNvSpPr>
            <a:spLocks noGrp="1"/>
          </p:cNvSpPr>
          <p:nvPr>
            <p:ph sz="half" idx="2"/>
          </p:nvPr>
        </p:nvSpPr>
        <p:spPr>
          <a:xfrm>
            <a:off x="7633855" y="471055"/>
            <a:ext cx="3658985" cy="5518265"/>
          </a:xfrm>
        </p:spPr>
        <p:txBody>
          <a:bodyPr>
            <a:normAutofit/>
          </a:bodyPr>
          <a:lstStyle/>
          <a:p>
            <a:pPr marL="502920" lvl="1" indent="0" fontAlgn="base">
              <a:buNone/>
            </a:pPr>
            <a:r>
              <a:rPr lang="en-US" sz="2000" b="1" dirty="0"/>
              <a:t>Hours are subject to change</a:t>
            </a:r>
          </a:p>
          <a:p>
            <a:pPr marL="502920" lvl="1" indent="0" algn="ctr" fontAlgn="base">
              <a:buNone/>
            </a:pPr>
            <a:endParaRPr lang="en-US" b="1" dirty="0"/>
          </a:p>
          <a:p>
            <a:pPr marL="960120" lvl="2" indent="0" fontAlgn="base">
              <a:buNone/>
            </a:pPr>
            <a:r>
              <a:rPr lang="en-US" b="1" dirty="0"/>
              <a:t>*Changes to regular hours will be posted in Student Announcements and an attempt will be made to post a sign outside the Media Center as well</a:t>
            </a:r>
          </a:p>
          <a:p>
            <a:pPr marL="960120" lvl="2" indent="0" fontAlgn="base">
              <a:buNone/>
            </a:pPr>
            <a:endParaRPr lang="en-US" b="1" dirty="0"/>
          </a:p>
          <a:p>
            <a:pPr marL="960120" lvl="2" indent="0" fontAlgn="base">
              <a:buNone/>
            </a:pPr>
            <a:r>
              <a:rPr lang="en-US" b="1" dirty="0"/>
              <a:t>*A calendar will be shared to also check and/or schedule time to come in</a:t>
            </a:r>
          </a:p>
          <a:p>
            <a:pPr marL="960120" lvl="2" indent="0" fontAlgn="base">
              <a:buNone/>
            </a:pPr>
            <a:endParaRPr lang="en-US" b="1" dirty="0"/>
          </a:p>
          <a:p>
            <a:pPr marL="960120" lvl="2" indent="0" fontAlgn="base">
              <a:buNone/>
            </a:pPr>
            <a:r>
              <a:rPr lang="en-US" b="1" dirty="0"/>
              <a:t>*Sometimes changes occur with short notice; PLEASE MAKE SURE YOU ADHERE TO POSTED SIGNS outside of the Media Center and/or do not try and come in if doors are closed!</a:t>
            </a:r>
          </a:p>
          <a:p>
            <a:endParaRPr lang="en-US" dirty="0"/>
          </a:p>
        </p:txBody>
      </p:sp>
    </p:spTree>
    <p:extLst>
      <p:ext uri="{BB962C8B-B14F-4D97-AF65-F5344CB8AC3E}">
        <p14:creationId xmlns:p14="http://schemas.microsoft.com/office/powerpoint/2010/main" val="181075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D1D07-6964-EF49-892E-E2D37C1036BF}"/>
              </a:ext>
            </a:extLst>
          </p:cNvPr>
          <p:cNvSpPr>
            <a:spLocks noGrp="1"/>
          </p:cNvSpPr>
          <p:nvPr>
            <p:ph type="title"/>
          </p:nvPr>
        </p:nvSpPr>
        <p:spPr/>
        <p:txBody>
          <a:bodyPr/>
          <a:lstStyle/>
          <a:p>
            <a:r>
              <a:rPr lang="en-US" dirty="0"/>
              <a:t>During General Hours…</a:t>
            </a:r>
          </a:p>
        </p:txBody>
      </p:sp>
      <p:sp>
        <p:nvSpPr>
          <p:cNvPr id="3" name="Text Placeholder 2">
            <a:extLst>
              <a:ext uri="{FF2B5EF4-FFF2-40B4-BE49-F238E27FC236}">
                <a16:creationId xmlns:a16="http://schemas.microsoft.com/office/drawing/2014/main" id="{A58A8921-1C72-4043-86C0-D0A74780D168}"/>
              </a:ext>
            </a:extLst>
          </p:cNvPr>
          <p:cNvSpPr>
            <a:spLocks noGrp="1"/>
          </p:cNvSpPr>
          <p:nvPr>
            <p:ph type="body" idx="1"/>
          </p:nvPr>
        </p:nvSpPr>
        <p:spPr/>
        <p:txBody>
          <a:bodyPr/>
          <a:lstStyle/>
          <a:p>
            <a:r>
              <a:rPr lang="en-US" dirty="0"/>
              <a:t>You may…</a:t>
            </a:r>
          </a:p>
        </p:txBody>
      </p:sp>
      <p:sp>
        <p:nvSpPr>
          <p:cNvPr id="4" name="Content Placeholder 3">
            <a:extLst>
              <a:ext uri="{FF2B5EF4-FFF2-40B4-BE49-F238E27FC236}">
                <a16:creationId xmlns:a16="http://schemas.microsoft.com/office/drawing/2014/main" id="{43D416DE-D2AC-AF47-AA03-E6F02B4D504E}"/>
              </a:ext>
            </a:extLst>
          </p:cNvPr>
          <p:cNvSpPr>
            <a:spLocks noGrp="1"/>
          </p:cNvSpPr>
          <p:nvPr>
            <p:ph sz="half" idx="2"/>
          </p:nvPr>
        </p:nvSpPr>
        <p:spPr/>
        <p:txBody>
          <a:bodyPr>
            <a:normAutofit/>
          </a:bodyPr>
          <a:lstStyle/>
          <a:p>
            <a:r>
              <a:rPr lang="en-US" dirty="0"/>
              <a:t>Check out/in books</a:t>
            </a:r>
          </a:p>
          <a:p>
            <a:r>
              <a:rPr lang="en-US" dirty="0"/>
              <a:t>Read</a:t>
            </a:r>
          </a:p>
          <a:p>
            <a:r>
              <a:rPr lang="en-US" dirty="0"/>
              <a:t>Chat quietly in a small group (2-4 people)</a:t>
            </a:r>
          </a:p>
          <a:p>
            <a:r>
              <a:rPr lang="en-US" dirty="0"/>
              <a:t>Play quiet board or card games in a small group (2-4 people)</a:t>
            </a:r>
          </a:p>
          <a:p>
            <a:r>
              <a:rPr lang="en-US" dirty="0"/>
              <a:t>Puzzles</a:t>
            </a:r>
          </a:p>
          <a:p>
            <a:r>
              <a:rPr lang="en-US" dirty="0"/>
              <a:t>Catch up on class work</a:t>
            </a:r>
          </a:p>
          <a:p>
            <a:pPr marL="960120" lvl="2" indent="0" fontAlgn="base">
              <a:buNone/>
            </a:pPr>
            <a:endParaRPr lang="en-US" sz="2000" b="1" dirty="0"/>
          </a:p>
          <a:p>
            <a:endParaRPr lang="en-US" dirty="0"/>
          </a:p>
        </p:txBody>
      </p:sp>
      <p:sp>
        <p:nvSpPr>
          <p:cNvPr id="5" name="Text Placeholder 4">
            <a:extLst>
              <a:ext uri="{FF2B5EF4-FFF2-40B4-BE49-F238E27FC236}">
                <a16:creationId xmlns:a16="http://schemas.microsoft.com/office/drawing/2014/main" id="{1426A970-A1CA-4748-8283-5AFC4F7AD326}"/>
              </a:ext>
            </a:extLst>
          </p:cNvPr>
          <p:cNvSpPr>
            <a:spLocks noGrp="1"/>
          </p:cNvSpPr>
          <p:nvPr>
            <p:ph type="body" sz="quarter" idx="3"/>
          </p:nvPr>
        </p:nvSpPr>
        <p:spPr/>
        <p:txBody>
          <a:bodyPr/>
          <a:lstStyle/>
          <a:p>
            <a:r>
              <a:rPr lang="en-US" dirty="0"/>
              <a:t>You may NOT…</a:t>
            </a:r>
          </a:p>
        </p:txBody>
      </p:sp>
      <p:sp>
        <p:nvSpPr>
          <p:cNvPr id="6" name="Content Placeholder 5">
            <a:extLst>
              <a:ext uri="{FF2B5EF4-FFF2-40B4-BE49-F238E27FC236}">
                <a16:creationId xmlns:a16="http://schemas.microsoft.com/office/drawing/2014/main" id="{4C986D4E-FD51-B240-BB2A-F08F44EDC15F}"/>
              </a:ext>
            </a:extLst>
          </p:cNvPr>
          <p:cNvSpPr>
            <a:spLocks noGrp="1"/>
          </p:cNvSpPr>
          <p:nvPr>
            <p:ph sz="quarter" idx="4"/>
          </p:nvPr>
        </p:nvSpPr>
        <p:spPr/>
        <p:txBody>
          <a:bodyPr>
            <a:normAutofit/>
          </a:bodyPr>
          <a:lstStyle/>
          <a:p>
            <a:r>
              <a:rPr lang="en-US" dirty="0"/>
              <a:t>Talk loudly</a:t>
            </a:r>
          </a:p>
          <a:p>
            <a:r>
              <a:rPr lang="en-US" dirty="0"/>
              <a:t>Be disruptive</a:t>
            </a:r>
          </a:p>
          <a:p>
            <a:r>
              <a:rPr lang="en-US" dirty="0"/>
              <a:t>Eat (with the exception of the Makerspace, but only while working on projects during lunch)</a:t>
            </a:r>
          </a:p>
        </p:txBody>
      </p:sp>
    </p:spTree>
    <p:extLst>
      <p:ext uri="{BB962C8B-B14F-4D97-AF65-F5344CB8AC3E}">
        <p14:creationId xmlns:p14="http://schemas.microsoft.com/office/powerpoint/2010/main" val="158349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9298-9466-DB44-9911-566FC10431B5}"/>
              </a:ext>
            </a:extLst>
          </p:cNvPr>
          <p:cNvSpPr>
            <a:spLocks noGrp="1"/>
          </p:cNvSpPr>
          <p:nvPr>
            <p:ph type="title"/>
          </p:nvPr>
        </p:nvSpPr>
        <p:spPr/>
        <p:txBody>
          <a:bodyPr/>
          <a:lstStyle/>
          <a:p>
            <a:r>
              <a:rPr lang="en-US" dirty="0"/>
              <a:t>HALL PASS</a:t>
            </a:r>
          </a:p>
        </p:txBody>
      </p:sp>
      <p:sp>
        <p:nvSpPr>
          <p:cNvPr id="3" name="Content Placeholder 2">
            <a:extLst>
              <a:ext uri="{FF2B5EF4-FFF2-40B4-BE49-F238E27FC236}">
                <a16:creationId xmlns:a16="http://schemas.microsoft.com/office/drawing/2014/main" id="{76EA7717-9A11-6443-9448-F5FA8FA933D9}"/>
              </a:ext>
            </a:extLst>
          </p:cNvPr>
          <p:cNvSpPr>
            <a:spLocks noGrp="1"/>
          </p:cNvSpPr>
          <p:nvPr>
            <p:ph idx="1"/>
          </p:nvPr>
        </p:nvSpPr>
        <p:spPr/>
        <p:txBody>
          <a:bodyPr>
            <a:normAutofit/>
          </a:bodyPr>
          <a:lstStyle/>
          <a:p>
            <a:r>
              <a:rPr lang="en-US" sz="2800" b="1" dirty="0"/>
              <a:t>If your teacher is sending you during class to work on a project, you should have a Hall Pass that includes:</a:t>
            </a:r>
          </a:p>
          <a:p>
            <a:pPr lvl="1"/>
            <a:r>
              <a:rPr lang="en-US" sz="2800" b="1" dirty="0"/>
              <a:t>Date</a:t>
            </a:r>
          </a:p>
          <a:p>
            <a:pPr lvl="1"/>
            <a:r>
              <a:rPr lang="en-US" sz="2800" b="1" dirty="0"/>
              <a:t>Time</a:t>
            </a:r>
          </a:p>
          <a:p>
            <a:pPr lvl="1"/>
            <a:r>
              <a:rPr lang="en-US" sz="2800" b="1" dirty="0"/>
              <a:t>Rubric/project expectations</a:t>
            </a:r>
          </a:p>
          <a:p>
            <a:pPr lvl="1"/>
            <a:r>
              <a:rPr lang="en-US" sz="2800" b="1" dirty="0"/>
              <a:t>Reason you are coming to the Media Center</a:t>
            </a:r>
          </a:p>
          <a:p>
            <a:pPr lvl="1"/>
            <a:r>
              <a:rPr lang="en-US" sz="2800" b="1" dirty="0"/>
              <a:t>Time you are expected to return</a:t>
            </a:r>
          </a:p>
        </p:txBody>
      </p:sp>
    </p:spTree>
    <p:extLst>
      <p:ext uri="{BB962C8B-B14F-4D97-AF65-F5344CB8AC3E}">
        <p14:creationId xmlns:p14="http://schemas.microsoft.com/office/powerpoint/2010/main" val="54353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076E-5AA9-E448-8F1E-279A4C4C3A50}"/>
              </a:ext>
            </a:extLst>
          </p:cNvPr>
          <p:cNvSpPr>
            <a:spLocks noGrp="1"/>
          </p:cNvSpPr>
          <p:nvPr>
            <p:ph type="title"/>
          </p:nvPr>
        </p:nvSpPr>
        <p:spPr/>
        <p:txBody>
          <a:bodyPr/>
          <a:lstStyle/>
          <a:p>
            <a:r>
              <a:rPr lang="en-US" dirty="0"/>
              <a:t>Late Passes</a:t>
            </a:r>
          </a:p>
        </p:txBody>
      </p:sp>
      <p:sp>
        <p:nvSpPr>
          <p:cNvPr id="3" name="Content Placeholder 2">
            <a:extLst>
              <a:ext uri="{FF2B5EF4-FFF2-40B4-BE49-F238E27FC236}">
                <a16:creationId xmlns:a16="http://schemas.microsoft.com/office/drawing/2014/main" id="{0A3B70E6-1842-CC4A-96F6-36B14A1120CE}"/>
              </a:ext>
            </a:extLst>
          </p:cNvPr>
          <p:cNvSpPr>
            <a:spLocks noGrp="1"/>
          </p:cNvSpPr>
          <p:nvPr>
            <p:ph idx="1"/>
          </p:nvPr>
        </p:nvSpPr>
        <p:spPr/>
        <p:txBody>
          <a:bodyPr>
            <a:normAutofit/>
          </a:bodyPr>
          <a:lstStyle/>
          <a:p>
            <a:r>
              <a:rPr lang="en-US" sz="3600" dirty="0" err="1"/>
              <a:t>Ms</a:t>
            </a:r>
            <a:r>
              <a:rPr lang="en-US" sz="3600" dirty="0"/>
              <a:t> Cyndi should not need to write late passes</a:t>
            </a:r>
          </a:p>
          <a:p>
            <a:pPr lvl="1"/>
            <a:r>
              <a:rPr lang="en-US" sz="3600" dirty="0"/>
              <a:t>You are responsible for </a:t>
            </a:r>
            <a:r>
              <a:rPr lang="en-US" sz="3600" u="sng" dirty="0"/>
              <a:t>managing your time</a:t>
            </a:r>
            <a:r>
              <a:rPr lang="en-US" sz="3600" dirty="0"/>
              <a:t>, including </a:t>
            </a:r>
            <a:r>
              <a:rPr lang="en-US" sz="3600" u="sng" dirty="0"/>
              <a:t>restoring completely</a:t>
            </a:r>
            <a:r>
              <a:rPr lang="en-US" sz="3600" dirty="0"/>
              <a:t> and getting back to class on time</a:t>
            </a:r>
          </a:p>
        </p:txBody>
      </p:sp>
    </p:spTree>
    <p:extLst>
      <p:ext uri="{BB962C8B-B14F-4D97-AF65-F5344CB8AC3E}">
        <p14:creationId xmlns:p14="http://schemas.microsoft.com/office/powerpoint/2010/main" val="2514190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072A-3B9C-624F-AA02-5EB3DB9FB813}"/>
              </a:ext>
            </a:extLst>
          </p:cNvPr>
          <p:cNvSpPr>
            <a:spLocks noGrp="1"/>
          </p:cNvSpPr>
          <p:nvPr>
            <p:ph type="ctrTitle"/>
          </p:nvPr>
        </p:nvSpPr>
        <p:spPr/>
        <p:txBody>
          <a:bodyPr/>
          <a:lstStyle/>
          <a:p>
            <a:pPr algn="ctr"/>
            <a:r>
              <a:rPr lang="en-US" sz="6600" dirty="0">
                <a:latin typeface="Lucida Handwriting" panose="03010101010101010101" pitchFamily="66" charset="77"/>
              </a:rPr>
              <a:t>Welcome to </a:t>
            </a:r>
            <a:r>
              <a:rPr lang="en-US" dirty="0"/>
              <a:t/>
            </a:r>
            <a:br>
              <a:rPr lang="en-US" dirty="0"/>
            </a:br>
            <a:r>
              <a:rPr lang="en-US" dirty="0">
                <a:latin typeface="American Typewriter" panose="02090604020004020304" pitchFamily="18" charset="77"/>
              </a:rPr>
              <a:t>The Book Nook </a:t>
            </a:r>
            <a:r>
              <a:rPr lang="en-US" dirty="0"/>
              <a:t/>
            </a:r>
            <a:br>
              <a:rPr lang="en-US" dirty="0"/>
            </a:br>
            <a:r>
              <a:rPr lang="en-US" sz="4000" dirty="0"/>
              <a:t>(aka our Library)</a:t>
            </a:r>
          </a:p>
        </p:txBody>
      </p:sp>
      <p:sp>
        <p:nvSpPr>
          <p:cNvPr id="3" name="Subtitle 2">
            <a:extLst>
              <a:ext uri="{FF2B5EF4-FFF2-40B4-BE49-F238E27FC236}">
                <a16:creationId xmlns:a16="http://schemas.microsoft.com/office/drawing/2014/main" id="{B0480889-50AA-8145-BD51-0092DE54F7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900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589B8-00C9-F34F-B911-B09ABD403843}"/>
              </a:ext>
            </a:extLst>
          </p:cNvPr>
          <p:cNvSpPr>
            <a:spLocks noGrp="1"/>
          </p:cNvSpPr>
          <p:nvPr>
            <p:ph type="title"/>
          </p:nvPr>
        </p:nvSpPr>
        <p:spPr/>
        <p:txBody>
          <a:bodyPr>
            <a:normAutofit/>
          </a:bodyPr>
          <a:lstStyle/>
          <a:p>
            <a:pPr algn="ctr"/>
            <a:r>
              <a:rPr lang="en-US" dirty="0">
                <a:latin typeface="American Typewriter" panose="02090604020004020304" pitchFamily="18" charset="77"/>
              </a:rPr>
              <a:t>Internal </a:t>
            </a:r>
            <a:br>
              <a:rPr lang="en-US" dirty="0">
                <a:latin typeface="American Typewriter" panose="02090604020004020304" pitchFamily="18" charset="77"/>
              </a:rPr>
            </a:br>
            <a:r>
              <a:rPr lang="en-US" dirty="0">
                <a:latin typeface="American Typewriter" panose="02090604020004020304" pitchFamily="18" charset="77"/>
              </a:rPr>
              <a:t>Media </a:t>
            </a:r>
            <a:r>
              <a:rPr lang="en-US">
                <a:latin typeface="American Typewriter" panose="02090604020004020304" pitchFamily="18" charset="77"/>
              </a:rPr>
              <a:t>system </a:t>
            </a:r>
            <a:br>
              <a:rPr lang="en-US">
                <a:latin typeface="American Typewriter" panose="02090604020004020304" pitchFamily="18" charset="77"/>
              </a:rPr>
            </a:br>
            <a:r>
              <a:rPr lang="en-US">
                <a:latin typeface="American Typewriter" panose="02090604020004020304" pitchFamily="18" charset="77"/>
              </a:rPr>
              <a:t>for </a:t>
            </a:r>
            <a:r>
              <a:rPr lang="en-US" dirty="0">
                <a:latin typeface="American Typewriter" panose="02090604020004020304" pitchFamily="18" charset="77"/>
              </a:rPr>
              <a:t/>
            </a:r>
            <a:br>
              <a:rPr lang="en-US" dirty="0">
                <a:latin typeface="American Typewriter" panose="02090604020004020304" pitchFamily="18" charset="77"/>
              </a:rPr>
            </a:br>
            <a:r>
              <a:rPr lang="en-US" dirty="0">
                <a:latin typeface="American Typewriter" panose="02090604020004020304" pitchFamily="18" charset="77"/>
              </a:rPr>
              <a:t>JT Williams</a:t>
            </a:r>
          </a:p>
        </p:txBody>
      </p:sp>
      <p:sp>
        <p:nvSpPr>
          <p:cNvPr id="3" name="Text Placeholder 2">
            <a:extLst>
              <a:ext uri="{FF2B5EF4-FFF2-40B4-BE49-F238E27FC236}">
                <a16:creationId xmlns:a16="http://schemas.microsoft.com/office/drawing/2014/main" id="{BC4D4C6C-F2F7-6E41-B3D9-A728D01902AB}"/>
              </a:ext>
            </a:extLst>
          </p:cNvPr>
          <p:cNvSpPr>
            <a:spLocks noGrp="1"/>
          </p:cNvSpPr>
          <p:nvPr>
            <p:ph type="body" idx="1"/>
          </p:nvPr>
        </p:nvSpPr>
        <p:spPr/>
        <p:txBody>
          <a:bodyPr>
            <a:noAutofit/>
          </a:bodyPr>
          <a:lstStyle/>
          <a:p>
            <a:pPr algn="ctr"/>
            <a:r>
              <a:rPr lang="en-US" sz="3200" dirty="0"/>
              <a:t>On Chromebooks</a:t>
            </a:r>
          </a:p>
        </p:txBody>
      </p:sp>
      <p:sp>
        <p:nvSpPr>
          <p:cNvPr id="4" name="Content Placeholder 3">
            <a:extLst>
              <a:ext uri="{FF2B5EF4-FFF2-40B4-BE49-F238E27FC236}">
                <a16:creationId xmlns:a16="http://schemas.microsoft.com/office/drawing/2014/main" id="{CF2D2EFF-3113-884C-ADD8-5F5B4CAA967A}"/>
              </a:ext>
            </a:extLst>
          </p:cNvPr>
          <p:cNvSpPr>
            <a:spLocks noGrp="1"/>
          </p:cNvSpPr>
          <p:nvPr>
            <p:ph sz="half" idx="2"/>
          </p:nvPr>
        </p:nvSpPr>
        <p:spPr/>
        <p:txBody>
          <a:bodyPr/>
          <a:lstStyle/>
          <a:p>
            <a:r>
              <a:rPr lang="en-US" b="1" dirty="0"/>
              <a:t>Shortcut icon (blue “leaf”) at top right corner</a:t>
            </a:r>
          </a:p>
          <a:p>
            <a:endParaRPr lang="en-US" dirty="0"/>
          </a:p>
        </p:txBody>
      </p:sp>
      <p:sp>
        <p:nvSpPr>
          <p:cNvPr id="5" name="Text Placeholder 4">
            <a:extLst>
              <a:ext uri="{FF2B5EF4-FFF2-40B4-BE49-F238E27FC236}">
                <a16:creationId xmlns:a16="http://schemas.microsoft.com/office/drawing/2014/main" id="{9BDA64BB-25E5-EF4F-9DE6-28AD2E03C0F3}"/>
              </a:ext>
            </a:extLst>
          </p:cNvPr>
          <p:cNvSpPr>
            <a:spLocks noGrp="1"/>
          </p:cNvSpPr>
          <p:nvPr>
            <p:ph type="body" sz="quarter" idx="3"/>
          </p:nvPr>
        </p:nvSpPr>
        <p:spPr/>
        <p:txBody>
          <a:bodyPr>
            <a:normAutofit/>
          </a:bodyPr>
          <a:lstStyle/>
          <a:p>
            <a:pPr algn="ctr"/>
            <a:r>
              <a:rPr lang="en-US" sz="3200" dirty="0"/>
              <a:t>On any device</a:t>
            </a:r>
          </a:p>
        </p:txBody>
      </p:sp>
      <p:sp>
        <p:nvSpPr>
          <p:cNvPr id="6" name="Content Placeholder 5">
            <a:extLst>
              <a:ext uri="{FF2B5EF4-FFF2-40B4-BE49-F238E27FC236}">
                <a16:creationId xmlns:a16="http://schemas.microsoft.com/office/drawing/2014/main" id="{1D9D3948-A0CA-6243-99D1-F35078257023}"/>
              </a:ext>
            </a:extLst>
          </p:cNvPr>
          <p:cNvSpPr>
            <a:spLocks noGrp="1"/>
          </p:cNvSpPr>
          <p:nvPr>
            <p:ph sz="quarter" idx="4"/>
          </p:nvPr>
        </p:nvSpPr>
        <p:spPr/>
        <p:txBody>
          <a:bodyPr/>
          <a:lstStyle/>
          <a:p>
            <a:pPr marL="0" indent="0">
              <a:buNone/>
            </a:pPr>
            <a:endParaRPr lang="en-US" dirty="0"/>
          </a:p>
          <a:p>
            <a:r>
              <a:rPr lang="en-US" sz="1600" dirty="0">
                <a:hlinkClick r:id="rId2"/>
              </a:rPr>
              <a:t>www.char-meck.follettdestiny.com</a:t>
            </a:r>
            <a:endParaRPr lang="en-US" sz="1600" dirty="0"/>
          </a:p>
          <a:p>
            <a:r>
              <a:rPr lang="en-US" sz="1600" dirty="0"/>
              <a:t>Under “Montessori”</a:t>
            </a:r>
          </a:p>
          <a:p>
            <a:r>
              <a:rPr lang="en-US" sz="1600" dirty="0"/>
              <a:t>Choose “JT Williams Secondary Montessori”</a:t>
            </a:r>
          </a:p>
          <a:p>
            <a:r>
              <a:rPr lang="en-US" sz="1600" dirty="0"/>
              <a:t>Use “Catalog” to search books in the JT Williams Library</a:t>
            </a:r>
          </a:p>
        </p:txBody>
      </p:sp>
    </p:spTree>
    <p:extLst>
      <p:ext uri="{BB962C8B-B14F-4D97-AF65-F5344CB8AC3E}">
        <p14:creationId xmlns:p14="http://schemas.microsoft.com/office/powerpoint/2010/main" val="1365374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A15DF-FA7F-004A-86A4-CD4EE26E35CD}"/>
              </a:ext>
            </a:extLst>
          </p:cNvPr>
          <p:cNvSpPr>
            <a:spLocks noGrp="1"/>
          </p:cNvSpPr>
          <p:nvPr>
            <p:ph type="title"/>
          </p:nvPr>
        </p:nvSpPr>
        <p:spPr/>
        <p:txBody>
          <a:bodyPr/>
          <a:lstStyle/>
          <a:p>
            <a:pPr algn="ctr"/>
            <a:r>
              <a:rPr lang="en-US" dirty="0">
                <a:latin typeface="American Typewriter" panose="02090604020004020304" pitchFamily="18" charset="77"/>
              </a:rPr>
              <a:t>Partnership with </a:t>
            </a:r>
            <a:r>
              <a:rPr lang="en-US" dirty="0"/>
              <a:t/>
            </a:r>
            <a:br>
              <a:rPr lang="en-US" dirty="0"/>
            </a:br>
            <a:r>
              <a:rPr lang="en-US" b="1" dirty="0"/>
              <a:t>Char-</a:t>
            </a:r>
            <a:r>
              <a:rPr lang="en-US" b="1" dirty="0" err="1"/>
              <a:t>Meck</a:t>
            </a:r>
            <a:r>
              <a:rPr lang="en-US" b="1" dirty="0"/>
              <a:t> Public Library</a:t>
            </a:r>
          </a:p>
        </p:txBody>
      </p:sp>
      <p:sp>
        <p:nvSpPr>
          <p:cNvPr id="3" name="Content Placeholder 2">
            <a:extLst>
              <a:ext uri="{FF2B5EF4-FFF2-40B4-BE49-F238E27FC236}">
                <a16:creationId xmlns:a16="http://schemas.microsoft.com/office/drawing/2014/main" id="{88C67A3F-4FC4-D744-B7FF-787D8B0F1268}"/>
              </a:ext>
            </a:extLst>
          </p:cNvPr>
          <p:cNvSpPr>
            <a:spLocks noGrp="1"/>
          </p:cNvSpPr>
          <p:nvPr>
            <p:ph idx="1"/>
          </p:nvPr>
        </p:nvSpPr>
        <p:spPr/>
        <p:txBody>
          <a:bodyPr/>
          <a:lstStyle/>
          <a:p>
            <a:r>
              <a:rPr lang="en-US" dirty="0" err="1"/>
              <a:t>ONEAccess</a:t>
            </a:r>
            <a:endParaRPr lang="en-US" dirty="0"/>
          </a:p>
          <a:p>
            <a:pPr lvl="1"/>
            <a:r>
              <a:rPr lang="en-US" dirty="0"/>
              <a:t>Excellent resource for when you can’t find what you need in our JTW Library</a:t>
            </a:r>
          </a:p>
          <a:p>
            <a:pPr lvl="1"/>
            <a:r>
              <a:rPr lang="en-US" dirty="0"/>
              <a:t>Your student ID is your library card</a:t>
            </a:r>
          </a:p>
          <a:p>
            <a:pPr lvl="1"/>
            <a:r>
              <a:rPr lang="en-US" dirty="0">
                <a:hlinkClick r:id="rId2"/>
              </a:rPr>
              <a:t>www.CMLibrary.org</a:t>
            </a:r>
            <a:endParaRPr lang="en-US" dirty="0"/>
          </a:p>
          <a:p>
            <a:pPr lvl="2"/>
            <a:r>
              <a:rPr lang="en-US" dirty="0"/>
              <a:t>Access “Account” at the top, right corner</a:t>
            </a:r>
          </a:p>
          <a:p>
            <a:pPr lvl="2"/>
            <a:r>
              <a:rPr lang="en-US" dirty="0"/>
              <a:t>Login: Student ID</a:t>
            </a:r>
          </a:p>
          <a:p>
            <a:pPr lvl="2"/>
            <a:r>
              <a:rPr lang="en-US" dirty="0"/>
              <a:t>PIN: 4 digit birth year</a:t>
            </a:r>
          </a:p>
          <a:p>
            <a:pPr lvl="2"/>
            <a:endParaRPr lang="en-US" dirty="0"/>
          </a:p>
        </p:txBody>
      </p:sp>
    </p:spTree>
    <p:extLst>
      <p:ext uri="{BB962C8B-B14F-4D97-AF65-F5344CB8AC3E}">
        <p14:creationId xmlns:p14="http://schemas.microsoft.com/office/powerpoint/2010/main" val="35908389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228</TotalTime>
  <Words>707</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American Typewriter</vt:lpstr>
      <vt:lpstr>Arial</vt:lpstr>
      <vt:lpstr>Britannic Bold</vt:lpstr>
      <vt:lpstr>Corbel</vt:lpstr>
      <vt:lpstr>Herculanum</vt:lpstr>
      <vt:lpstr>Lucida Handwriting</vt:lpstr>
      <vt:lpstr>Wingdings 2</vt:lpstr>
      <vt:lpstr>Frame</vt:lpstr>
      <vt:lpstr>Welcome to The Media Center</vt:lpstr>
      <vt:lpstr>Media Center</vt:lpstr>
      <vt:lpstr>General Hours</vt:lpstr>
      <vt:lpstr>During General Hours…</vt:lpstr>
      <vt:lpstr>HALL PASS</vt:lpstr>
      <vt:lpstr>Late Passes</vt:lpstr>
      <vt:lpstr>Welcome to  The Book Nook  (aka our Library)</vt:lpstr>
      <vt:lpstr>Internal  Media system  for  JT Williams</vt:lpstr>
      <vt:lpstr>Partnership with  Char-Meck Public Library</vt:lpstr>
      <vt:lpstr>Makerspace </vt:lpstr>
      <vt:lpstr>Project Work</vt:lpstr>
      <vt:lpstr>Storing Projects </vt:lpstr>
      <vt:lpstr>Materials </vt:lpstr>
      <vt:lpstr>Be Mindful</vt:lpstr>
      <vt:lpstr>Broadcasting Studio</vt:lpstr>
      <vt:lpstr>TBD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Mahar, Melinda F.</cp:lastModifiedBy>
  <cp:revision>13</cp:revision>
  <dcterms:created xsi:type="dcterms:W3CDTF">2019-09-04T01:45:56Z</dcterms:created>
  <dcterms:modified xsi:type="dcterms:W3CDTF">2019-09-09T13:41:14Z</dcterms:modified>
</cp:coreProperties>
</file>